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4" r:id="rId1"/>
  </p:sldMasterIdLst>
  <p:notesMasterIdLst>
    <p:notesMasterId r:id="rId8"/>
  </p:notesMasterIdLst>
  <p:sldIdLst>
    <p:sldId id="283" r:id="rId2"/>
    <p:sldId id="284" r:id="rId3"/>
    <p:sldId id="285" r:id="rId4"/>
    <p:sldId id="286" r:id="rId5"/>
    <p:sldId id="287" r:id="rId6"/>
    <p:sldId id="288" r:id="rId7"/>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474746"/>
        </a:fontRef>
        <a:srgbClr val="474746"/>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EE5CE"/>
          </a:solidFill>
        </a:fill>
      </a:tcStyle>
    </a:wholeTbl>
    <a:band2H>
      <a:tcTxStyle/>
      <a:tcStyle>
        <a:tcBdr/>
        <a:fill>
          <a:solidFill>
            <a:srgbClr val="FEF2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474746"/>
        </a:fontRef>
        <a:srgbClr val="474746"/>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2E3"/>
          </a:solidFill>
        </a:fill>
      </a:tcStyle>
    </a:wholeTbl>
    <a:band2H>
      <a:tcTxStyle/>
      <a:tcStyle>
        <a:tcBdr/>
        <a:fill>
          <a:solidFill>
            <a:srgbClr val="E6EAF1"/>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474746"/>
        </a:fontRef>
        <a:srgbClr val="474746"/>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DDDDD"/>
          </a:solidFill>
        </a:fill>
      </a:tcStyle>
    </a:wholeTbl>
    <a:band2H>
      <a:tcTxStyle/>
      <a:tcStyle>
        <a:tcBdr/>
        <a:fill>
          <a:solidFill>
            <a:srgbClr val="EFEF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474746"/>
        </a:fontRef>
        <a:srgbClr val="474746"/>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8E8E8"/>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474746"/>
        </a:fontRef>
        <a:srgbClr val="474746"/>
      </a:tcTxStyle>
      <a:tcStyle>
        <a:tcBdr>
          <a:left>
            <a:ln w="12700" cap="flat">
              <a:noFill/>
              <a:miter lim="400000"/>
            </a:ln>
          </a:left>
          <a:right>
            <a:ln w="12700" cap="flat">
              <a:noFill/>
              <a:miter lim="400000"/>
            </a:ln>
          </a:right>
          <a:top>
            <a:ln w="50800" cap="flat">
              <a:solidFill>
                <a:srgbClr val="474746"/>
              </a:solidFill>
              <a:prstDash val="solid"/>
              <a:round/>
            </a:ln>
          </a:top>
          <a:bottom>
            <a:ln w="25400" cap="flat">
              <a:solidFill>
                <a:srgbClr val="474746"/>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474746"/>
              </a:solidFill>
              <a:prstDash val="solid"/>
              <a:round/>
            </a:ln>
          </a:top>
          <a:bottom>
            <a:ln w="25400" cap="flat">
              <a:solidFill>
                <a:srgbClr val="474746"/>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474746"/>
        </a:fontRef>
        <a:srgbClr val="474746"/>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ECECE"/>
          </a:solidFill>
        </a:fill>
      </a:tcStyle>
    </a:wholeTbl>
    <a:band2H>
      <a:tcTxStyle/>
      <a:tcStyle>
        <a:tcBdr/>
        <a:fill>
          <a:solidFill>
            <a:srgbClr val="E8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47474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47474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474746"/>
          </a:solidFill>
        </a:fill>
      </a:tcStyle>
    </a:firstRow>
  </a:tblStyle>
  <a:tblStyle styleId="{2708684C-4D16-4618-839F-0558EEFCDFE6}" styleName="">
    <a:tblBg/>
    <a:wholeTbl>
      <a:tcTxStyle b="off" i="off">
        <a:fontRef idx="major">
          <a:srgbClr val="474746"/>
        </a:fontRef>
        <a:srgbClr val="474746"/>
      </a:tcTxStyle>
      <a:tcStyle>
        <a:tcBdr>
          <a:left>
            <a:ln w="12700" cap="flat">
              <a:solidFill>
                <a:srgbClr val="474746"/>
              </a:solidFill>
              <a:prstDash val="solid"/>
              <a:round/>
            </a:ln>
          </a:left>
          <a:right>
            <a:ln w="12700" cap="flat">
              <a:solidFill>
                <a:srgbClr val="474746"/>
              </a:solidFill>
              <a:prstDash val="solid"/>
              <a:round/>
            </a:ln>
          </a:right>
          <a:top>
            <a:ln w="12700" cap="flat">
              <a:solidFill>
                <a:srgbClr val="474746"/>
              </a:solidFill>
              <a:prstDash val="solid"/>
              <a:round/>
            </a:ln>
          </a:top>
          <a:bottom>
            <a:ln w="12700" cap="flat">
              <a:solidFill>
                <a:srgbClr val="474746"/>
              </a:solidFill>
              <a:prstDash val="solid"/>
              <a:round/>
            </a:ln>
          </a:bottom>
          <a:insideH>
            <a:ln w="12700" cap="flat">
              <a:solidFill>
                <a:srgbClr val="474746"/>
              </a:solidFill>
              <a:prstDash val="solid"/>
              <a:round/>
            </a:ln>
          </a:insideH>
          <a:insideV>
            <a:ln w="12700" cap="flat">
              <a:solidFill>
                <a:srgbClr val="474746"/>
              </a:solidFill>
              <a:prstDash val="solid"/>
              <a:round/>
            </a:ln>
          </a:insideV>
        </a:tcBdr>
        <a:fill>
          <a:solidFill>
            <a:srgbClr val="474746">
              <a:alpha val="20000"/>
            </a:srgbClr>
          </a:solidFill>
        </a:fill>
      </a:tcStyle>
    </a:wholeTbl>
    <a:band2H>
      <a:tcTxStyle/>
      <a:tcStyle>
        <a:tcBdr/>
        <a:fill>
          <a:solidFill>
            <a:srgbClr val="FFFFFF"/>
          </a:solidFill>
        </a:fill>
      </a:tcStyle>
    </a:band2H>
    <a:firstCol>
      <a:tcTxStyle b="on" i="off">
        <a:fontRef idx="major">
          <a:srgbClr val="474746"/>
        </a:fontRef>
        <a:srgbClr val="474746"/>
      </a:tcTxStyle>
      <a:tcStyle>
        <a:tcBdr>
          <a:left>
            <a:ln w="12700" cap="flat">
              <a:solidFill>
                <a:srgbClr val="474746"/>
              </a:solidFill>
              <a:prstDash val="solid"/>
              <a:round/>
            </a:ln>
          </a:left>
          <a:right>
            <a:ln w="12700" cap="flat">
              <a:solidFill>
                <a:srgbClr val="474746"/>
              </a:solidFill>
              <a:prstDash val="solid"/>
              <a:round/>
            </a:ln>
          </a:right>
          <a:top>
            <a:ln w="12700" cap="flat">
              <a:solidFill>
                <a:srgbClr val="474746"/>
              </a:solidFill>
              <a:prstDash val="solid"/>
              <a:round/>
            </a:ln>
          </a:top>
          <a:bottom>
            <a:ln w="12700" cap="flat">
              <a:solidFill>
                <a:srgbClr val="474746"/>
              </a:solidFill>
              <a:prstDash val="solid"/>
              <a:round/>
            </a:ln>
          </a:bottom>
          <a:insideH>
            <a:ln w="12700" cap="flat">
              <a:solidFill>
                <a:srgbClr val="474746"/>
              </a:solidFill>
              <a:prstDash val="solid"/>
              <a:round/>
            </a:ln>
          </a:insideH>
          <a:insideV>
            <a:ln w="12700" cap="flat">
              <a:solidFill>
                <a:srgbClr val="474746"/>
              </a:solidFill>
              <a:prstDash val="solid"/>
              <a:round/>
            </a:ln>
          </a:insideV>
        </a:tcBdr>
        <a:fill>
          <a:solidFill>
            <a:srgbClr val="474746">
              <a:alpha val="20000"/>
            </a:srgbClr>
          </a:solidFill>
        </a:fill>
      </a:tcStyle>
    </a:firstCol>
    <a:lastRow>
      <a:tcTxStyle b="on" i="off">
        <a:fontRef idx="major">
          <a:srgbClr val="474746"/>
        </a:fontRef>
        <a:srgbClr val="474746"/>
      </a:tcTxStyle>
      <a:tcStyle>
        <a:tcBdr>
          <a:left>
            <a:ln w="12700" cap="flat">
              <a:solidFill>
                <a:srgbClr val="474746"/>
              </a:solidFill>
              <a:prstDash val="solid"/>
              <a:round/>
            </a:ln>
          </a:left>
          <a:right>
            <a:ln w="12700" cap="flat">
              <a:solidFill>
                <a:srgbClr val="474746"/>
              </a:solidFill>
              <a:prstDash val="solid"/>
              <a:round/>
            </a:ln>
          </a:right>
          <a:top>
            <a:ln w="50800" cap="flat">
              <a:solidFill>
                <a:srgbClr val="474746"/>
              </a:solidFill>
              <a:prstDash val="solid"/>
              <a:round/>
            </a:ln>
          </a:top>
          <a:bottom>
            <a:ln w="12700" cap="flat">
              <a:solidFill>
                <a:srgbClr val="474746"/>
              </a:solidFill>
              <a:prstDash val="solid"/>
              <a:round/>
            </a:ln>
          </a:bottom>
          <a:insideH>
            <a:ln w="12700" cap="flat">
              <a:solidFill>
                <a:srgbClr val="474746"/>
              </a:solidFill>
              <a:prstDash val="solid"/>
              <a:round/>
            </a:ln>
          </a:insideH>
          <a:insideV>
            <a:ln w="12700" cap="flat">
              <a:solidFill>
                <a:srgbClr val="474746"/>
              </a:solidFill>
              <a:prstDash val="solid"/>
              <a:round/>
            </a:ln>
          </a:insideV>
        </a:tcBdr>
        <a:fill>
          <a:noFill/>
        </a:fill>
      </a:tcStyle>
    </a:lastRow>
    <a:firstRow>
      <a:tcTxStyle b="on" i="off">
        <a:fontRef idx="major">
          <a:srgbClr val="474746"/>
        </a:fontRef>
        <a:srgbClr val="474746"/>
      </a:tcTxStyle>
      <a:tcStyle>
        <a:tcBdr>
          <a:left>
            <a:ln w="12700" cap="flat">
              <a:solidFill>
                <a:srgbClr val="474746"/>
              </a:solidFill>
              <a:prstDash val="solid"/>
              <a:round/>
            </a:ln>
          </a:left>
          <a:right>
            <a:ln w="12700" cap="flat">
              <a:solidFill>
                <a:srgbClr val="474746"/>
              </a:solidFill>
              <a:prstDash val="solid"/>
              <a:round/>
            </a:ln>
          </a:right>
          <a:top>
            <a:ln w="12700" cap="flat">
              <a:solidFill>
                <a:srgbClr val="474746"/>
              </a:solidFill>
              <a:prstDash val="solid"/>
              <a:round/>
            </a:ln>
          </a:top>
          <a:bottom>
            <a:ln w="25400" cap="flat">
              <a:solidFill>
                <a:srgbClr val="474746"/>
              </a:solidFill>
              <a:prstDash val="solid"/>
              <a:round/>
            </a:ln>
          </a:bottom>
          <a:insideH>
            <a:ln w="12700" cap="flat">
              <a:solidFill>
                <a:srgbClr val="474746"/>
              </a:solidFill>
              <a:prstDash val="solid"/>
              <a:round/>
            </a:ln>
          </a:insideH>
          <a:insideV>
            <a:ln w="12700" cap="flat">
              <a:solidFill>
                <a:srgbClr val="474746"/>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0"/>
    <p:restoredTop sz="72142" autoAdjust="0"/>
  </p:normalViewPr>
  <p:slideViewPr>
    <p:cSldViewPr snapToGrid="0" snapToObjects="1">
      <p:cViewPr varScale="1">
        <p:scale>
          <a:sx n="90" d="100"/>
          <a:sy n="90" d="100"/>
        </p:scale>
        <p:origin x="319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2" name="Shape 172"/>
          <p:cNvSpPr>
            <a:spLocks noGrp="1" noRot="1" noChangeAspect="1"/>
          </p:cNvSpPr>
          <p:nvPr>
            <p:ph type="sldImg"/>
          </p:nvPr>
        </p:nvSpPr>
        <p:spPr>
          <a:xfrm>
            <a:off x="1143000" y="685800"/>
            <a:ext cx="4572000" cy="3429000"/>
          </a:xfrm>
          <a:prstGeom prst="rect">
            <a:avLst/>
          </a:prstGeom>
        </p:spPr>
        <p:txBody>
          <a:bodyPr/>
          <a:lstStyle/>
          <a:p>
            <a:endParaRPr/>
          </a:p>
        </p:txBody>
      </p:sp>
      <p:sp>
        <p:nvSpPr>
          <p:cNvPr id="173" name="Shape 17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Arial"/>
      </a:defRPr>
    </a:lvl1pPr>
    <a:lvl2pPr indent="228600" defTabSz="457200" latinLnBrk="0">
      <a:defRPr sz="1200">
        <a:latin typeface="+mj-lt"/>
        <a:ea typeface="+mj-ea"/>
        <a:cs typeface="+mj-cs"/>
        <a:sym typeface="Arial"/>
      </a:defRPr>
    </a:lvl2pPr>
    <a:lvl3pPr indent="457200" defTabSz="457200" latinLnBrk="0">
      <a:defRPr sz="1200">
        <a:latin typeface="+mj-lt"/>
        <a:ea typeface="+mj-ea"/>
        <a:cs typeface="+mj-cs"/>
        <a:sym typeface="Arial"/>
      </a:defRPr>
    </a:lvl3pPr>
    <a:lvl4pPr indent="685800" defTabSz="457200" latinLnBrk="0">
      <a:defRPr sz="1200">
        <a:latin typeface="+mj-lt"/>
        <a:ea typeface="+mj-ea"/>
        <a:cs typeface="+mj-cs"/>
        <a:sym typeface="Arial"/>
      </a:defRPr>
    </a:lvl4pPr>
    <a:lvl5pPr indent="914400" defTabSz="457200" latinLnBrk="0">
      <a:defRPr sz="1200">
        <a:latin typeface="+mj-lt"/>
        <a:ea typeface="+mj-ea"/>
        <a:cs typeface="+mj-cs"/>
        <a:sym typeface="Arial"/>
      </a:defRPr>
    </a:lvl5pPr>
    <a:lvl6pPr indent="1143000" defTabSz="457200" latinLnBrk="0">
      <a:defRPr sz="1200">
        <a:latin typeface="+mj-lt"/>
        <a:ea typeface="+mj-ea"/>
        <a:cs typeface="+mj-cs"/>
        <a:sym typeface="Arial"/>
      </a:defRPr>
    </a:lvl6pPr>
    <a:lvl7pPr indent="1371600" defTabSz="457200" latinLnBrk="0">
      <a:defRPr sz="1200">
        <a:latin typeface="+mj-lt"/>
        <a:ea typeface="+mj-ea"/>
        <a:cs typeface="+mj-cs"/>
        <a:sym typeface="Arial"/>
      </a:defRPr>
    </a:lvl7pPr>
    <a:lvl8pPr indent="1600200" defTabSz="457200" latinLnBrk="0">
      <a:defRPr sz="1200">
        <a:latin typeface="+mj-lt"/>
        <a:ea typeface="+mj-ea"/>
        <a:cs typeface="+mj-cs"/>
        <a:sym typeface="Arial"/>
      </a:defRPr>
    </a:lvl8pPr>
    <a:lvl9pPr indent="1828800" defTabSz="457200" latinLnBrk="0">
      <a:defRPr sz="1200">
        <a:latin typeface="+mj-lt"/>
        <a:ea typeface="+mj-ea"/>
        <a:cs typeface="+mj-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888046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t>Although on the surface, this example doesn’t differ much from a list of number objects, under the hood, things are completely different. Python lists or tuples of numbers are collections of Python objects that are individually allocated in memory, as shown on the left side of figure 2.3. </a:t>
            </a:r>
            <a:r>
              <a:rPr lang="en-US" altLang="zh-CN" dirty="0" err="1"/>
              <a:t>PyTorch</a:t>
            </a:r>
            <a:r>
              <a:rPr lang="en-US" altLang="zh-CN" dirty="0"/>
              <a:t> tensors or NumPy arrays, on the other hand, are views over (typically) contiguous memory blocks containing unboxed C numeric types, not Python objects.</a:t>
            </a:r>
            <a:endParaRPr lang="zh-CN" altLang="en-US" dirty="0"/>
          </a:p>
        </p:txBody>
      </p:sp>
    </p:spTree>
    <p:extLst>
      <p:ext uri="{BB962C8B-B14F-4D97-AF65-F5344CB8AC3E}">
        <p14:creationId xmlns:p14="http://schemas.microsoft.com/office/powerpoint/2010/main" val="261315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13C2DD-2311-3FB8-89DE-526AEE097A76}"/>
              </a:ext>
            </a:extLst>
          </p:cNvPr>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p>
        </p:txBody>
      </p:sp>
      <p:sp>
        <p:nvSpPr>
          <p:cNvPr id="3" name="副标题 2">
            <a:extLst>
              <a:ext uri="{FF2B5EF4-FFF2-40B4-BE49-F238E27FC236}">
                <a16:creationId xmlns:a16="http://schemas.microsoft.com/office/drawing/2014/main" id="{DA313909-F6B4-366F-4E54-C02CDDC57B9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a:extLst>
              <a:ext uri="{FF2B5EF4-FFF2-40B4-BE49-F238E27FC236}">
                <a16:creationId xmlns:a16="http://schemas.microsoft.com/office/drawing/2014/main" id="{0F12D776-2E0F-3F3B-4BDB-F12C87CC1159}"/>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5" name="页脚占位符 4">
            <a:extLst>
              <a:ext uri="{FF2B5EF4-FFF2-40B4-BE49-F238E27FC236}">
                <a16:creationId xmlns:a16="http://schemas.microsoft.com/office/drawing/2014/main" id="{24EBEA38-45C6-60D8-E0C5-A463E88E1CF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C36A65E-D391-32A2-59D8-05AB8173C480}"/>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374844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7AF247-353E-2EB0-FBC5-35235D7C803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8144A82-1A49-0C93-64EC-07B6332AA9A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5B9258E-ECD2-F963-6BB5-F1A6BBEA5C8E}"/>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5" name="页脚占位符 4">
            <a:extLst>
              <a:ext uri="{FF2B5EF4-FFF2-40B4-BE49-F238E27FC236}">
                <a16:creationId xmlns:a16="http://schemas.microsoft.com/office/drawing/2014/main" id="{EA9C5616-961E-A3DE-C74F-68D42AA4D42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FC7B547-E51B-47CC-D124-3E4CC3FB6E96}"/>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2393598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8BF5C24-717C-1B8D-CC3B-FB5797FC8DE1}"/>
              </a:ext>
            </a:extLst>
          </p:cNvPr>
          <p:cNvSpPr>
            <a:spLocks noGrp="1"/>
          </p:cNvSpPr>
          <p:nvPr>
            <p:ph type="title" orient="vert"/>
          </p:nvPr>
        </p:nvSpPr>
        <p:spPr>
          <a:xfrm>
            <a:off x="6543675" y="273844"/>
            <a:ext cx="1971675" cy="4358879"/>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88278BB-7795-302D-28AD-89E4703BFA8A}"/>
              </a:ext>
            </a:extLst>
          </p:cNvPr>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ED9D8E5-6992-F833-FF31-695F53EDF7F9}"/>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5" name="页脚占位符 4">
            <a:extLst>
              <a:ext uri="{FF2B5EF4-FFF2-40B4-BE49-F238E27FC236}">
                <a16:creationId xmlns:a16="http://schemas.microsoft.com/office/drawing/2014/main" id="{07D0AB29-8F80-412C-3784-7427E378047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730E555-3F67-2734-E039-AEEC2584E2CD}"/>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1466229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163" name="Title Text"/>
          <p:cNvSpPr txBox="1">
            <a:spLocks noGrp="1"/>
          </p:cNvSpPr>
          <p:nvPr>
            <p:ph type="title"/>
          </p:nvPr>
        </p:nvSpPr>
        <p:spPr>
          <a:prstGeom prst="rect">
            <a:avLst/>
          </a:prstGeom>
        </p:spPr>
        <p:txBody>
          <a:bodyPr/>
          <a:lstStyle/>
          <a:p>
            <a:r>
              <a:t>Title Text</a:t>
            </a:r>
          </a:p>
        </p:txBody>
      </p:sp>
      <p:sp>
        <p:nvSpPr>
          <p:cNvPr id="164" name="Body Level One…"/>
          <p:cNvSpPr txBox="1">
            <a:spLocks noGrp="1"/>
          </p:cNvSpPr>
          <p:nvPr>
            <p:ph type="body" idx="1"/>
          </p:nvPr>
        </p:nvSpPr>
        <p:spPr>
          <a:prstGeom prst="rect">
            <a:avLst/>
          </a:prstGeom>
        </p:spPr>
        <p:txBody>
          <a:bodyPr/>
          <a:lstStyle>
            <a:lvl1pPr marL="240631" indent="-240631">
              <a:buSzPct val="100000"/>
              <a:buChar char="•"/>
            </a:lvl1pPr>
          </a:lstStyle>
          <a:p>
            <a:r>
              <a:t>Body Level One</a:t>
            </a:r>
          </a:p>
          <a:p>
            <a:pPr lvl="1"/>
            <a:r>
              <a:t>Body Level Two</a:t>
            </a:r>
          </a:p>
          <a:p>
            <a:pPr lvl="2"/>
            <a:r>
              <a:t>Body Level Three</a:t>
            </a:r>
          </a:p>
          <a:p>
            <a:pPr lvl="3"/>
            <a:r>
              <a:t>Body Level Four</a:t>
            </a:r>
          </a:p>
          <a:p>
            <a:pPr lvl="4"/>
            <a:r>
              <a:t>Body Level Five</a:t>
            </a:r>
          </a:p>
        </p:txBody>
      </p:sp>
      <p:sp>
        <p:nvSpPr>
          <p:cNvPr id="1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864996905"/>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Section Header 1">
    <p:spTree>
      <p:nvGrpSpPr>
        <p:cNvPr id="1" name=""/>
        <p:cNvGrpSpPr/>
        <p:nvPr/>
      </p:nvGrpSpPr>
      <p:grpSpPr>
        <a:xfrm>
          <a:off x="0" y="0"/>
          <a:ext cx="0" cy="0"/>
          <a:chOff x="0" y="0"/>
          <a:chExt cx="0" cy="0"/>
        </a:xfrm>
      </p:grpSpPr>
      <p:sp>
        <p:nvSpPr>
          <p:cNvPr id="43" name="Title Text"/>
          <p:cNvSpPr txBox="1">
            <a:spLocks noGrp="1"/>
          </p:cNvSpPr>
          <p:nvPr>
            <p:ph type="title"/>
          </p:nvPr>
        </p:nvSpPr>
        <p:spPr>
          <a:xfrm>
            <a:off x="396393" y="1969202"/>
            <a:ext cx="7772401" cy="930106"/>
          </a:xfrm>
          <a:prstGeom prst="rect">
            <a:avLst/>
          </a:prstGeom>
        </p:spPr>
        <p:txBody>
          <a:bodyPr anchor="ctr"/>
          <a:lstStyle>
            <a:lvl1pPr>
              <a:defRPr sz="4000"/>
            </a:lvl1pPr>
          </a:lstStyle>
          <a:p>
            <a:r>
              <a:t>Title Text</a:t>
            </a: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93224559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31E543-1789-369B-B736-4B50B3FFB34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716B8F0-92EF-01C8-8084-150458A253E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8433085-2F33-244B-9232-5142E499F116}"/>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5" name="页脚占位符 4">
            <a:extLst>
              <a:ext uri="{FF2B5EF4-FFF2-40B4-BE49-F238E27FC236}">
                <a16:creationId xmlns:a16="http://schemas.microsoft.com/office/drawing/2014/main" id="{06083AD8-E398-F83A-6D85-76DCD3E6317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744344D-A53E-4437-2832-0411E0235687}"/>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1449676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9C039-F3DB-A15D-C3BE-4665C776495C}"/>
              </a:ext>
            </a:extLst>
          </p:cNvPr>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p>
        </p:txBody>
      </p:sp>
      <p:sp>
        <p:nvSpPr>
          <p:cNvPr id="3" name="文本占位符 2">
            <a:extLst>
              <a:ext uri="{FF2B5EF4-FFF2-40B4-BE49-F238E27FC236}">
                <a16:creationId xmlns:a16="http://schemas.microsoft.com/office/drawing/2014/main" id="{FFF16C93-A6C5-6A97-6FEA-677020DF54F0}"/>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94F819BC-E891-9A0E-00B1-FE7DB77EEFD1}"/>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5" name="页脚占位符 4">
            <a:extLst>
              <a:ext uri="{FF2B5EF4-FFF2-40B4-BE49-F238E27FC236}">
                <a16:creationId xmlns:a16="http://schemas.microsoft.com/office/drawing/2014/main" id="{216342C4-1416-4C89-E89D-6E46EA6008C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86039E3-E1C6-CFD7-AA34-E527C61A65CC}"/>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14931343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0D595D-E9CD-A78B-1DA1-4760BB86AAA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A0AC7B7-8039-DF15-E8FA-6143FC189601}"/>
              </a:ext>
            </a:extLst>
          </p:cNvPr>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83B1AA1C-00EF-FFE7-B944-9E1FAF83C24D}"/>
              </a:ext>
            </a:extLst>
          </p:cNvPr>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39558E8-A690-5BBF-438B-C5EAA3F544D9}"/>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6" name="页脚占位符 5">
            <a:extLst>
              <a:ext uri="{FF2B5EF4-FFF2-40B4-BE49-F238E27FC236}">
                <a16:creationId xmlns:a16="http://schemas.microsoft.com/office/drawing/2014/main" id="{9DCA1F57-FAEB-E8E8-4D5A-5E723028C44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FADE1EB-9EF5-96C5-CC4D-8FAA3FAE42A8}"/>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2444393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D82D6B-E3C1-F2C4-8509-EF9757B02D47}"/>
              </a:ext>
            </a:extLst>
          </p:cNvPr>
          <p:cNvSpPr>
            <a:spLocks noGrp="1"/>
          </p:cNvSpPr>
          <p:nvPr>
            <p:ph type="title"/>
          </p:nvPr>
        </p:nvSpPr>
        <p:spPr>
          <a:xfrm>
            <a:off x="629841" y="273844"/>
            <a:ext cx="7886700" cy="994172"/>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FFBB13B-E9BB-EE06-069D-87BBED035C54}"/>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E27F0D52-C0ED-4E2C-C327-0E1012D06BA6}"/>
              </a:ext>
            </a:extLst>
          </p:cNvPr>
          <p:cNvSpPr>
            <a:spLocks noGrp="1"/>
          </p:cNvSpPr>
          <p:nvPr>
            <p:ph sz="half" idx="2"/>
          </p:nvPr>
        </p:nvSpPr>
        <p:spPr>
          <a:xfrm>
            <a:off x="629842" y="1878806"/>
            <a:ext cx="3868340" cy="276344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AD43E86C-1DCC-2850-47D4-2AC8262AC7C9}"/>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2DA9B4E-19B1-89D0-7E7A-76072D843732}"/>
              </a:ext>
            </a:extLst>
          </p:cNvPr>
          <p:cNvSpPr>
            <a:spLocks noGrp="1"/>
          </p:cNvSpPr>
          <p:nvPr>
            <p:ph sz="quarter" idx="4"/>
          </p:nvPr>
        </p:nvSpPr>
        <p:spPr>
          <a:xfrm>
            <a:off x="4629150" y="1878806"/>
            <a:ext cx="3887391" cy="276344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124B6378-FA19-A6B8-0413-7448AE655CEB}"/>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8" name="页脚占位符 7">
            <a:extLst>
              <a:ext uri="{FF2B5EF4-FFF2-40B4-BE49-F238E27FC236}">
                <a16:creationId xmlns:a16="http://schemas.microsoft.com/office/drawing/2014/main" id="{250B779B-EFCC-3AEE-804B-4B420349C75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D4AD618-254C-EBB7-AA07-701BEC29E0E3}"/>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3734429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501CFF-7C5C-879E-B82B-B41CC60535C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1230A9DC-E9B5-06B4-B462-37B002145ADA}"/>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4" name="页脚占位符 3">
            <a:extLst>
              <a:ext uri="{FF2B5EF4-FFF2-40B4-BE49-F238E27FC236}">
                <a16:creationId xmlns:a16="http://schemas.microsoft.com/office/drawing/2014/main" id="{FFC2A24C-C772-88C1-5CBC-ADD342F425D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7E7F7F5-1FA5-E570-FE5B-EE227C2F6BF6}"/>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16891809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CA12BB9-A3F6-B6C8-0871-ACA7E5DFF93C}"/>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3" name="页脚占位符 2">
            <a:extLst>
              <a:ext uri="{FF2B5EF4-FFF2-40B4-BE49-F238E27FC236}">
                <a16:creationId xmlns:a16="http://schemas.microsoft.com/office/drawing/2014/main" id="{3C2AECBE-0D30-E8ED-3AC6-1D227725080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897365E-0B38-F2E3-859D-44626F20C027}"/>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769980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FA1FA8-DB20-4911-D234-4AF97461DE6C}"/>
              </a:ext>
            </a:extLst>
          </p:cNvPr>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p>
        </p:txBody>
      </p:sp>
      <p:sp>
        <p:nvSpPr>
          <p:cNvPr id="3" name="内容占位符 2">
            <a:extLst>
              <a:ext uri="{FF2B5EF4-FFF2-40B4-BE49-F238E27FC236}">
                <a16:creationId xmlns:a16="http://schemas.microsoft.com/office/drawing/2014/main" id="{6B2265E6-E8CA-BF9F-652F-D4D5C60E1700}"/>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7583B36-CE76-2240-7A8E-8C05384D6B5B}"/>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49E2612-3A6B-C0B4-D628-0727D630B44C}"/>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6" name="页脚占位符 5">
            <a:extLst>
              <a:ext uri="{FF2B5EF4-FFF2-40B4-BE49-F238E27FC236}">
                <a16:creationId xmlns:a16="http://schemas.microsoft.com/office/drawing/2014/main" id="{7F38AC7A-F407-BB4E-3B88-61B7725332F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25D7713-1E99-E413-B654-2BAAAA4F0CAE}"/>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4231530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6DE91B-AEF6-697D-8295-6072F7A144F2}"/>
              </a:ext>
            </a:extLst>
          </p:cNvPr>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p>
        </p:txBody>
      </p:sp>
      <p:sp>
        <p:nvSpPr>
          <p:cNvPr id="3" name="图片占位符 2">
            <a:extLst>
              <a:ext uri="{FF2B5EF4-FFF2-40B4-BE49-F238E27FC236}">
                <a16:creationId xmlns:a16="http://schemas.microsoft.com/office/drawing/2014/main" id="{F046B129-8134-6DF9-5837-9405F7375EE7}"/>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a:extLst>
              <a:ext uri="{FF2B5EF4-FFF2-40B4-BE49-F238E27FC236}">
                <a16:creationId xmlns:a16="http://schemas.microsoft.com/office/drawing/2014/main" id="{2E80994F-DE37-26B7-AD84-6265250A87D5}"/>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85082BB-5081-7A49-C447-CBF1DC080749}"/>
              </a:ext>
            </a:extLst>
          </p:cNvPr>
          <p:cNvSpPr>
            <a:spLocks noGrp="1"/>
          </p:cNvSpPr>
          <p:nvPr>
            <p:ph type="dt" sz="half" idx="10"/>
          </p:nvPr>
        </p:nvSpPr>
        <p:spPr/>
        <p:txBody>
          <a:bodyPr/>
          <a:lstStyle/>
          <a:p>
            <a:fld id="{EF78ABBA-6136-431A-AB1C-AC9C66910787}" type="datetimeFigureOut">
              <a:rPr lang="zh-CN" altLang="en-US" smtClean="0"/>
              <a:t>2023-2-26</a:t>
            </a:fld>
            <a:endParaRPr lang="zh-CN" altLang="en-US"/>
          </a:p>
        </p:txBody>
      </p:sp>
      <p:sp>
        <p:nvSpPr>
          <p:cNvPr id="6" name="页脚占位符 5">
            <a:extLst>
              <a:ext uri="{FF2B5EF4-FFF2-40B4-BE49-F238E27FC236}">
                <a16:creationId xmlns:a16="http://schemas.microsoft.com/office/drawing/2014/main" id="{331C63A6-FC68-B430-D56A-8E004B1AD8C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F2D24E7-5513-3E49-D444-0EC225594DEA}"/>
              </a:ext>
            </a:extLst>
          </p:cNvPr>
          <p:cNvSpPr>
            <a:spLocks noGrp="1"/>
          </p:cNvSpPr>
          <p:nvPr>
            <p:ph type="sldNum" sz="quarter" idx="12"/>
          </p:nvPr>
        </p:nvSpPr>
        <p:spPr/>
        <p:txBody>
          <a:body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4199135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441EB83-3F8B-CF86-562A-1D0BEAB34761}"/>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E0BC2FB-644C-D2C9-7127-CCE9C9218988}"/>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8768BAF-5021-6E1E-A578-6270C1B05BE4}"/>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F78ABBA-6136-431A-AB1C-AC9C66910787}" type="datetimeFigureOut">
              <a:rPr lang="zh-CN" altLang="en-US" smtClean="0"/>
              <a:t>2023-2-26</a:t>
            </a:fld>
            <a:endParaRPr lang="zh-CN" altLang="en-US"/>
          </a:p>
        </p:txBody>
      </p:sp>
      <p:sp>
        <p:nvSpPr>
          <p:cNvPr id="5" name="页脚占位符 4">
            <a:extLst>
              <a:ext uri="{FF2B5EF4-FFF2-40B4-BE49-F238E27FC236}">
                <a16:creationId xmlns:a16="http://schemas.microsoft.com/office/drawing/2014/main" id="{A4BB215F-3B22-F9A9-8675-8929B7FE4392}"/>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FDDEE9A-D10C-FA18-5CEA-7A69CD6C39FD}"/>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86CB4B4D-7CA3-9044-876B-883B54F8677D}" type="slidenum">
              <a:rPr lang="en-US" altLang="zh-CN" smtClean="0"/>
              <a:t>‹#›</a:t>
            </a:fld>
            <a:endParaRPr lang="zh-CN" altLang="en-US"/>
          </a:p>
        </p:txBody>
      </p:sp>
    </p:spTree>
    <p:extLst>
      <p:ext uri="{BB962C8B-B14F-4D97-AF65-F5344CB8AC3E}">
        <p14:creationId xmlns:p14="http://schemas.microsoft.com/office/powerpoint/2010/main" val="1649195982"/>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9" name="Image" descr="Image"/>
          <p:cNvPicPr>
            <a:picLocks noChangeAspect="1"/>
          </p:cNvPicPr>
          <p:nvPr/>
        </p:nvPicPr>
        <p:blipFill>
          <a:blip r:embed="rId2"/>
          <a:stretch>
            <a:fillRect/>
          </a:stretch>
        </p:blipFill>
        <p:spPr>
          <a:xfrm>
            <a:off x="-7791" y="-482321"/>
            <a:ext cx="9159582" cy="6539942"/>
          </a:xfrm>
          <a:prstGeom prst="rect">
            <a:avLst/>
          </a:prstGeom>
          <a:ln w="12700">
            <a:miter lim="400000"/>
          </a:ln>
        </p:spPr>
      </p:pic>
      <p:sp>
        <p:nvSpPr>
          <p:cNvPr id="530" name="ndarray"/>
          <p:cNvSpPr txBox="1">
            <a:spLocks noGrp="1"/>
          </p:cNvSpPr>
          <p:nvPr>
            <p:ph type="title"/>
          </p:nvPr>
        </p:nvSpPr>
        <p:spPr>
          <a:xfrm>
            <a:off x="3469397" y="496002"/>
            <a:ext cx="6921898" cy="930106"/>
          </a:xfrm>
          <a:prstGeom prst="rect">
            <a:avLst/>
          </a:prstGeom>
        </p:spPr>
        <p:txBody>
          <a:bodyPr/>
          <a:lstStyle>
            <a:lvl1pPr>
              <a:defRPr>
                <a:solidFill>
                  <a:srgbClr val="FFFFFF"/>
                </a:solidFill>
              </a:defRPr>
            </a:lvl1pPr>
          </a:lstStyle>
          <a:p>
            <a:r>
              <a:rPr lang="en-US" dirty="0" err="1"/>
              <a:t>NDA</a:t>
            </a:r>
            <a:r>
              <a:rPr dirty="0" err="1"/>
              <a:t>rray</a:t>
            </a:r>
            <a:endParaRPr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 name="N-dimensional array, short for ndarray, is the main data structure for machine learning and neural networks"/>
          <p:cNvSpPr txBox="1">
            <a:spLocks noGrp="1"/>
          </p:cNvSpPr>
          <p:nvPr>
            <p:ph type="body" idx="1"/>
          </p:nvPr>
        </p:nvSpPr>
        <p:spPr>
          <a:xfrm>
            <a:off x="321761" y="833350"/>
            <a:ext cx="8205305" cy="818915"/>
          </a:xfrm>
          <a:prstGeom prst="rect">
            <a:avLst/>
          </a:prstGeom>
        </p:spPr>
        <p:txBody>
          <a:bodyPr>
            <a:normAutofit fontScale="85000" lnSpcReduction="20000"/>
          </a:bodyPr>
          <a:lstStyle/>
          <a:p>
            <a:r>
              <a:rPr lang="en-US" dirty="0" err="1"/>
              <a:t>NDArray</a:t>
            </a:r>
            <a:r>
              <a:rPr lang="ja-JP" altLang="en-US" dirty="0"/>
              <a:t>是存储和变换数据的主要工具</a:t>
            </a:r>
            <a:endParaRPr lang="en-US" altLang="ja-JP" dirty="0"/>
          </a:p>
          <a:p>
            <a:r>
              <a:rPr lang="en-US" altLang="ja-JP" dirty="0" err="1"/>
              <a:t>NDArray</a:t>
            </a:r>
            <a:r>
              <a:rPr lang="ja-JP" altLang="en-US" dirty="0"/>
              <a:t>提供</a:t>
            </a:r>
            <a:r>
              <a:rPr lang="en-US" dirty="0"/>
              <a:t>GPU</a:t>
            </a:r>
            <a:r>
              <a:rPr lang="zh-CN" altLang="en-US" dirty="0"/>
              <a:t>计</a:t>
            </a:r>
            <a:r>
              <a:rPr lang="ja-JP" altLang="en-US" dirty="0"/>
              <a:t>算和</a:t>
            </a:r>
            <a:r>
              <a:rPr lang="zh-CN" altLang="en-US" dirty="0"/>
              <a:t>自动</a:t>
            </a:r>
            <a:r>
              <a:rPr lang="ja-JP" altLang="en-US" dirty="0"/>
              <a:t>求梯度等更多功能，</a:t>
            </a:r>
            <a:r>
              <a:rPr lang="zh-CN" altLang="en-US" dirty="0"/>
              <a:t>这</a:t>
            </a:r>
            <a:r>
              <a:rPr lang="ja-JP" altLang="en-US" dirty="0"/>
              <a:t>些使</a:t>
            </a:r>
            <a:r>
              <a:rPr lang="en-US" dirty="0" err="1"/>
              <a:t>NDArray</a:t>
            </a:r>
            <a:r>
              <a:rPr lang="ja-JP" altLang="en-US" dirty="0"/>
              <a:t>更加适合深度学习</a:t>
            </a:r>
            <a:endParaRPr dirty="0"/>
          </a:p>
        </p:txBody>
      </p:sp>
      <p:sp>
        <p:nvSpPr>
          <p:cNvPr id="533" name="Rectangle"/>
          <p:cNvSpPr/>
          <p:nvPr/>
        </p:nvSpPr>
        <p:spPr>
          <a:xfrm>
            <a:off x="1419084" y="2310841"/>
            <a:ext cx="249594" cy="266740"/>
          </a:xfrm>
          <a:prstGeom prst="rect">
            <a:avLst/>
          </a:prstGeom>
          <a:solidFill>
            <a:schemeClr val="accent3">
              <a:satOff val="-37096"/>
              <a:lumOff val="15882"/>
            </a:schemeClr>
          </a:solidFill>
          <a:ln w="12700">
            <a:miter lim="400000"/>
          </a:ln>
        </p:spPr>
        <p:txBody>
          <a:bodyPr lIns="50800" tIns="50800" rIns="50800" bIns="50800" anchor="ct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34" name="Rectangle"/>
          <p:cNvSpPr/>
          <p:nvPr/>
        </p:nvSpPr>
        <p:spPr>
          <a:xfrm>
            <a:off x="3536744" y="2310841"/>
            <a:ext cx="1307383" cy="266740"/>
          </a:xfrm>
          <a:prstGeom prst="rect">
            <a:avLst/>
          </a:prstGeom>
          <a:solidFill>
            <a:schemeClr val="accent3">
              <a:satOff val="-37096"/>
              <a:lumOff val="15882"/>
            </a:schemeClr>
          </a:solidFill>
          <a:ln w="12700">
            <a:miter lim="400000"/>
          </a:ln>
        </p:spPr>
        <p:txBody>
          <a:bodyPr lIns="50800" tIns="50800" rIns="50800" bIns="50800" anchor="ct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35" name="Rectangle"/>
          <p:cNvSpPr/>
          <p:nvPr/>
        </p:nvSpPr>
        <p:spPr>
          <a:xfrm>
            <a:off x="6540877" y="2256364"/>
            <a:ext cx="1307383" cy="890923"/>
          </a:xfrm>
          <a:prstGeom prst="rect">
            <a:avLst/>
          </a:prstGeom>
          <a:solidFill>
            <a:schemeClr val="accent3">
              <a:satOff val="-37096"/>
              <a:lumOff val="15882"/>
            </a:schemeClr>
          </a:solidFill>
          <a:ln w="12700">
            <a:miter lim="400000"/>
          </a:ln>
        </p:spPr>
        <p:txBody>
          <a:bodyPr lIns="50800" tIns="50800" rIns="50800" bIns="50800" anchor="ct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36" name="0-d (scalar)"/>
          <p:cNvSpPr txBox="1"/>
          <p:nvPr/>
        </p:nvSpPr>
        <p:spPr>
          <a:xfrm>
            <a:off x="913836" y="1765117"/>
            <a:ext cx="110542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dirty="0"/>
              <a:t>0-d (</a:t>
            </a:r>
            <a:r>
              <a:rPr lang="ja-JP" altLang="en-US"/>
              <a:t>元素</a:t>
            </a:r>
            <a:r>
              <a:rPr dirty="0"/>
              <a:t>)</a:t>
            </a:r>
          </a:p>
        </p:txBody>
      </p:sp>
      <p:sp>
        <p:nvSpPr>
          <p:cNvPr id="537" name="1.0"/>
          <p:cNvSpPr txBox="1"/>
          <p:nvPr/>
        </p:nvSpPr>
        <p:spPr>
          <a:xfrm>
            <a:off x="1331764" y="3306250"/>
            <a:ext cx="378506" cy="2819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1200">
                <a:latin typeface="Monaco"/>
                <a:ea typeface="Monaco"/>
                <a:cs typeface="Monaco"/>
                <a:sym typeface="Monaco"/>
              </a:defRPr>
            </a:lvl1pPr>
          </a:lstStyle>
          <a:p>
            <a:r>
              <a:t>1.0</a:t>
            </a:r>
          </a:p>
        </p:txBody>
      </p:sp>
      <p:sp>
        <p:nvSpPr>
          <p:cNvPr id="538" name="A class label"/>
          <p:cNvSpPr txBox="1"/>
          <p:nvPr/>
        </p:nvSpPr>
        <p:spPr>
          <a:xfrm>
            <a:off x="915436" y="4005746"/>
            <a:ext cx="1246493"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lang="ja-JP" altLang="en-US"/>
              <a:t>一个类标签</a:t>
            </a:r>
            <a:endParaRPr lang="ja-JP" altLang="en-US" dirty="0"/>
          </a:p>
        </p:txBody>
      </p:sp>
      <p:sp>
        <p:nvSpPr>
          <p:cNvPr id="539" name="1-d (vector)"/>
          <p:cNvSpPr txBox="1"/>
          <p:nvPr/>
        </p:nvSpPr>
        <p:spPr>
          <a:xfrm>
            <a:off x="3554029" y="1765117"/>
            <a:ext cx="110542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dirty="0"/>
              <a:t>1-d (</a:t>
            </a:r>
            <a:r>
              <a:rPr lang="ja-JP" altLang="en-US"/>
              <a:t>向量</a:t>
            </a:r>
            <a:r>
              <a:rPr dirty="0"/>
              <a:t>)</a:t>
            </a:r>
          </a:p>
        </p:txBody>
      </p:sp>
      <p:sp>
        <p:nvSpPr>
          <p:cNvPr id="540" name="[1.0, 2.7, 3.4]"/>
          <p:cNvSpPr txBox="1"/>
          <p:nvPr/>
        </p:nvSpPr>
        <p:spPr>
          <a:xfrm>
            <a:off x="3338135" y="3306250"/>
            <a:ext cx="1475965" cy="2819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1200">
                <a:latin typeface="Monaco"/>
                <a:ea typeface="Monaco"/>
                <a:cs typeface="Monaco"/>
                <a:sym typeface="Monaco"/>
              </a:defRPr>
            </a:lvl1pPr>
          </a:lstStyle>
          <a:p>
            <a:r>
              <a:t>[1.0, 2.7, 3.4]</a:t>
            </a:r>
          </a:p>
        </p:txBody>
      </p:sp>
      <p:sp>
        <p:nvSpPr>
          <p:cNvPr id="541" name="A feature vector"/>
          <p:cNvSpPr txBox="1"/>
          <p:nvPr/>
        </p:nvSpPr>
        <p:spPr>
          <a:xfrm>
            <a:off x="3382300" y="4005746"/>
            <a:ext cx="1477325"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lang="ja-JP" altLang="en-US"/>
              <a:t>一个特征向量</a:t>
            </a:r>
            <a:endParaRPr lang="en-US" dirty="0"/>
          </a:p>
        </p:txBody>
      </p:sp>
      <p:sp>
        <p:nvSpPr>
          <p:cNvPr id="542" name="[[1.0, 2.7, 3.4]…"/>
          <p:cNvSpPr txBox="1"/>
          <p:nvPr/>
        </p:nvSpPr>
        <p:spPr>
          <a:xfrm>
            <a:off x="6365132" y="3306250"/>
            <a:ext cx="1658874" cy="6883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defRPr sz="1200">
                <a:latin typeface="Monaco"/>
                <a:ea typeface="Monaco"/>
                <a:cs typeface="Monaco"/>
                <a:sym typeface="Monaco"/>
              </a:defRPr>
            </a:pPr>
            <a:r>
              <a:t>[[1.0, 2.7, 3.4]</a:t>
            </a:r>
          </a:p>
          <a:p>
            <a:pPr>
              <a:defRPr sz="1200">
                <a:latin typeface="Monaco"/>
                <a:ea typeface="Monaco"/>
                <a:cs typeface="Monaco"/>
                <a:sym typeface="Monaco"/>
              </a:defRPr>
            </a:pPr>
            <a:r>
              <a:t> [5.0, 0.2, 4.6]</a:t>
            </a:r>
          </a:p>
          <a:p>
            <a:pPr>
              <a:defRPr sz="1200">
                <a:latin typeface="Monaco"/>
                <a:ea typeface="Monaco"/>
                <a:cs typeface="Monaco"/>
                <a:sym typeface="Monaco"/>
              </a:defRPr>
            </a:pPr>
            <a:r>
              <a:t> [4.3, 8.5, 0.2]]</a:t>
            </a:r>
          </a:p>
        </p:txBody>
      </p:sp>
      <p:sp>
        <p:nvSpPr>
          <p:cNvPr id="543" name="2-d (matrix)"/>
          <p:cNvSpPr txBox="1"/>
          <p:nvPr/>
        </p:nvSpPr>
        <p:spPr>
          <a:xfrm>
            <a:off x="6558274" y="1765117"/>
            <a:ext cx="1131077"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dirty="0"/>
              <a:t>2-d (</a:t>
            </a:r>
            <a:r>
              <a:rPr lang="ja-JP" altLang="en-US"/>
              <a:t>矩阵</a:t>
            </a:r>
            <a:r>
              <a:rPr dirty="0"/>
              <a:t>)</a:t>
            </a:r>
          </a:p>
        </p:txBody>
      </p:sp>
      <p:sp>
        <p:nvSpPr>
          <p:cNvPr id="544" name="A example-by-feature matrix"/>
          <p:cNvSpPr txBox="1"/>
          <p:nvPr/>
        </p:nvSpPr>
        <p:spPr>
          <a:xfrm>
            <a:off x="6216158" y="4151958"/>
            <a:ext cx="2177118"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endParaRPr dirty="0"/>
          </a:p>
        </p:txBody>
      </p:sp>
      <p:sp>
        <p:nvSpPr>
          <p:cNvPr id="2" name="TextBox 1">
            <a:extLst>
              <a:ext uri="{FF2B5EF4-FFF2-40B4-BE49-F238E27FC236}">
                <a16:creationId xmlns:a16="http://schemas.microsoft.com/office/drawing/2014/main" id="{2863D555-BD1F-2D41-A741-43DCF5563956}"/>
              </a:ext>
            </a:extLst>
          </p:cNvPr>
          <p:cNvSpPr txBox="1"/>
          <p:nvPr/>
        </p:nvSpPr>
        <p:spPr>
          <a:xfrm>
            <a:off x="6455905" y="4061165"/>
            <a:ext cx="1477325"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ja-JP" altLang="en-US"/>
              <a:t>一个特征矩阵</a:t>
            </a:r>
            <a:endParaRPr lang="en-US" dirty="0"/>
          </a:p>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474746"/>
              </a:solidFill>
              <a:effectLst/>
              <a:uFillTx/>
              <a:latin typeface="+mj-lt"/>
              <a:ea typeface="+mj-ea"/>
              <a:cs typeface="+mj-cs"/>
              <a:sym typeface="Arial"/>
            </a:endParaRPr>
          </a:p>
        </p:txBody>
      </p:sp>
      <p:sp>
        <p:nvSpPr>
          <p:cNvPr id="5" name="ND Array Examples, cont">
            <a:extLst>
              <a:ext uri="{FF2B5EF4-FFF2-40B4-BE49-F238E27FC236}">
                <a16:creationId xmlns:a16="http://schemas.microsoft.com/office/drawing/2014/main" id="{59BB152B-76F6-16A0-808F-C1EC6F5661F1}"/>
              </a:ext>
            </a:extLst>
          </p:cNvPr>
          <p:cNvSpPr txBox="1">
            <a:spLocks noGrp="1"/>
          </p:cNvSpPr>
          <p:nvPr>
            <p:ph type="title"/>
          </p:nvPr>
        </p:nvSpPr>
        <p:spPr>
          <a:xfrm>
            <a:off x="628650" y="273844"/>
            <a:ext cx="7886700" cy="493066"/>
          </a:xfrm>
          <a:prstGeom prst="rect">
            <a:avLst/>
          </a:prstGeom>
        </p:spPr>
        <p:txBody>
          <a:bodyPr>
            <a:normAutofit fontScale="90000"/>
          </a:bodyPr>
          <a:lstStyle/>
          <a:p>
            <a:r>
              <a:rPr b="1" dirty="0" err="1"/>
              <a:t>NDArray</a:t>
            </a:r>
            <a:endParaRPr b="1"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 name="ND Array Examples, cont"/>
          <p:cNvSpPr txBox="1">
            <a:spLocks noGrp="1"/>
          </p:cNvSpPr>
          <p:nvPr>
            <p:ph type="title"/>
          </p:nvPr>
        </p:nvSpPr>
        <p:spPr>
          <a:xfrm>
            <a:off x="628650" y="273844"/>
            <a:ext cx="7886700" cy="493066"/>
          </a:xfrm>
          <a:prstGeom prst="rect">
            <a:avLst/>
          </a:prstGeom>
        </p:spPr>
        <p:txBody>
          <a:bodyPr>
            <a:normAutofit fontScale="90000"/>
          </a:bodyPr>
          <a:lstStyle/>
          <a:p>
            <a:r>
              <a:rPr b="1" dirty="0" err="1"/>
              <a:t>NDArray</a:t>
            </a:r>
            <a:endParaRPr b="1" dirty="0"/>
          </a:p>
        </p:txBody>
      </p:sp>
      <p:grpSp>
        <p:nvGrpSpPr>
          <p:cNvPr id="551" name="Group"/>
          <p:cNvGrpSpPr/>
          <p:nvPr/>
        </p:nvGrpSpPr>
        <p:grpSpPr>
          <a:xfrm>
            <a:off x="954431" y="1224583"/>
            <a:ext cx="1178900" cy="943105"/>
            <a:chOff x="0" y="0"/>
            <a:chExt cx="1178898" cy="943103"/>
          </a:xfrm>
        </p:grpSpPr>
        <p:sp>
          <p:nvSpPr>
            <p:cNvPr id="548" name="Rectangle"/>
            <p:cNvSpPr/>
            <p:nvPr/>
          </p:nvSpPr>
          <p:spPr>
            <a:xfrm>
              <a:off x="4700" y="294684"/>
              <a:ext cx="965325" cy="648420"/>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49" name="Shape"/>
            <p:cNvSpPr/>
            <p:nvPr/>
          </p:nvSpPr>
          <p:spPr>
            <a:xfrm>
              <a:off x="0" y="0"/>
              <a:ext cx="1178899" cy="2994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50" name="Shape"/>
            <p:cNvSpPr/>
            <p:nvPr/>
          </p:nvSpPr>
          <p:spPr>
            <a:xfrm>
              <a:off x="968502" y="523"/>
              <a:ext cx="208855" cy="94219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sp>
        <p:nvSpPr>
          <p:cNvPr id="552" name="3-d"/>
          <p:cNvSpPr txBox="1"/>
          <p:nvPr/>
        </p:nvSpPr>
        <p:spPr>
          <a:xfrm>
            <a:off x="1326611" y="767299"/>
            <a:ext cx="434540" cy="3506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t>3-d</a:t>
            </a:r>
          </a:p>
        </p:txBody>
      </p:sp>
      <p:sp>
        <p:nvSpPr>
          <p:cNvPr id="553" name="[[[0.1, 2.7, 3.4]…"/>
          <p:cNvSpPr txBox="1"/>
          <p:nvPr/>
        </p:nvSpPr>
        <p:spPr>
          <a:xfrm>
            <a:off x="622989" y="2346929"/>
            <a:ext cx="1841784" cy="12979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defRPr sz="1200">
                <a:latin typeface="Monaco"/>
                <a:ea typeface="Monaco"/>
                <a:cs typeface="Monaco"/>
                <a:sym typeface="Monaco"/>
              </a:defRPr>
            </a:pPr>
            <a:r>
              <a:t>[[[0.1, 2.7, 3.4]</a:t>
            </a:r>
          </a:p>
          <a:p>
            <a:pPr>
              <a:defRPr sz="1200">
                <a:latin typeface="Monaco"/>
                <a:ea typeface="Monaco"/>
                <a:cs typeface="Monaco"/>
                <a:sym typeface="Monaco"/>
              </a:defRPr>
            </a:pPr>
            <a:r>
              <a:t>  [5.0, 0.2, 4.6]</a:t>
            </a:r>
          </a:p>
          <a:p>
            <a:pPr>
              <a:defRPr sz="1200">
                <a:latin typeface="Monaco"/>
                <a:ea typeface="Monaco"/>
                <a:cs typeface="Monaco"/>
                <a:sym typeface="Monaco"/>
              </a:defRPr>
            </a:pPr>
            <a:r>
              <a:t>  [4.3, 8.5, 0.2]]</a:t>
            </a:r>
          </a:p>
          <a:p>
            <a:pPr>
              <a:defRPr sz="1200">
                <a:latin typeface="Monaco"/>
                <a:ea typeface="Monaco"/>
                <a:cs typeface="Monaco"/>
                <a:sym typeface="Monaco"/>
              </a:defRPr>
            </a:pPr>
            <a:r>
              <a:t> [[3.2, 5.7, 3.4]</a:t>
            </a:r>
          </a:p>
          <a:p>
            <a:pPr>
              <a:defRPr sz="1200">
                <a:latin typeface="Monaco"/>
                <a:ea typeface="Monaco"/>
                <a:cs typeface="Monaco"/>
                <a:sym typeface="Monaco"/>
              </a:defRPr>
            </a:pPr>
            <a:r>
              <a:t>  [5.4, 6.2, 3.2]</a:t>
            </a:r>
          </a:p>
          <a:p>
            <a:pPr>
              <a:defRPr sz="1200">
                <a:latin typeface="Monaco"/>
                <a:ea typeface="Monaco"/>
                <a:cs typeface="Monaco"/>
                <a:sym typeface="Monaco"/>
              </a:defRPr>
            </a:pPr>
            <a:r>
              <a:t>  [4.1, 3.5, 6.2]]]</a:t>
            </a:r>
          </a:p>
        </p:txBody>
      </p:sp>
      <p:sp>
        <p:nvSpPr>
          <p:cNvPr id="554" name="A RGB image (width x height x channels)"/>
          <p:cNvSpPr txBox="1"/>
          <p:nvPr/>
        </p:nvSpPr>
        <p:spPr>
          <a:xfrm>
            <a:off x="843945" y="3786805"/>
            <a:ext cx="1620828" cy="6463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rPr lang="ja-JP" altLang="en-US" dirty="0"/>
              <a:t>一张</a:t>
            </a:r>
            <a:r>
              <a:rPr lang="en-US" dirty="0"/>
              <a:t>RGB</a:t>
            </a:r>
            <a:r>
              <a:rPr lang="ja-JP" altLang="en-US" dirty="0"/>
              <a:t>图像</a:t>
            </a:r>
          </a:p>
          <a:p>
            <a:r>
              <a:rPr dirty="0"/>
              <a:t>(</a:t>
            </a:r>
            <a:r>
              <a:rPr lang="ja-JP" altLang="en-US" dirty="0"/>
              <a:t>长</a:t>
            </a:r>
            <a:r>
              <a:rPr dirty="0"/>
              <a:t> x </a:t>
            </a:r>
            <a:r>
              <a:rPr lang="ja-JP" altLang="en-US" dirty="0"/>
              <a:t>宽</a:t>
            </a:r>
            <a:r>
              <a:rPr dirty="0"/>
              <a:t> x </a:t>
            </a:r>
            <a:r>
              <a:rPr lang="ja-JP" altLang="en-US" dirty="0"/>
              <a:t>高</a:t>
            </a:r>
            <a:r>
              <a:rPr dirty="0"/>
              <a:t>)</a:t>
            </a:r>
          </a:p>
        </p:txBody>
      </p:sp>
      <p:sp>
        <p:nvSpPr>
          <p:cNvPr id="555" name="4-d"/>
          <p:cNvSpPr txBox="1"/>
          <p:nvPr/>
        </p:nvSpPr>
        <p:spPr>
          <a:xfrm>
            <a:off x="4077741" y="767299"/>
            <a:ext cx="434539" cy="3506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dirty="0"/>
              <a:t>4-d</a:t>
            </a:r>
          </a:p>
        </p:txBody>
      </p:sp>
      <p:grpSp>
        <p:nvGrpSpPr>
          <p:cNvPr id="572" name="Group"/>
          <p:cNvGrpSpPr/>
          <p:nvPr/>
        </p:nvGrpSpPr>
        <p:grpSpPr>
          <a:xfrm>
            <a:off x="3484597" y="1224583"/>
            <a:ext cx="1620828" cy="276540"/>
            <a:chOff x="0" y="0"/>
            <a:chExt cx="1620826" cy="276538"/>
          </a:xfrm>
        </p:grpSpPr>
        <p:grpSp>
          <p:nvGrpSpPr>
            <p:cNvPr id="559" name="Group"/>
            <p:cNvGrpSpPr/>
            <p:nvPr/>
          </p:nvGrpSpPr>
          <p:grpSpPr>
            <a:xfrm>
              <a:off x="0" y="0"/>
              <a:ext cx="345680" cy="276539"/>
              <a:chOff x="0" y="0"/>
              <a:chExt cx="345679" cy="276538"/>
            </a:xfrm>
          </p:grpSpPr>
          <p:sp>
            <p:nvSpPr>
              <p:cNvPr id="556"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57"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58"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563" name="Group"/>
            <p:cNvGrpSpPr/>
            <p:nvPr/>
          </p:nvGrpSpPr>
          <p:grpSpPr>
            <a:xfrm>
              <a:off x="425049" y="0"/>
              <a:ext cx="345680" cy="276539"/>
              <a:chOff x="0" y="0"/>
              <a:chExt cx="345679" cy="276538"/>
            </a:xfrm>
          </p:grpSpPr>
          <p:sp>
            <p:nvSpPr>
              <p:cNvPr id="560"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61"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62"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567" name="Group"/>
            <p:cNvGrpSpPr/>
            <p:nvPr/>
          </p:nvGrpSpPr>
          <p:grpSpPr>
            <a:xfrm>
              <a:off x="850098" y="0"/>
              <a:ext cx="345680" cy="276539"/>
              <a:chOff x="0" y="0"/>
              <a:chExt cx="345679" cy="276538"/>
            </a:xfrm>
          </p:grpSpPr>
          <p:sp>
            <p:nvSpPr>
              <p:cNvPr id="564"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65"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66"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571" name="Group"/>
            <p:cNvGrpSpPr/>
            <p:nvPr/>
          </p:nvGrpSpPr>
          <p:grpSpPr>
            <a:xfrm>
              <a:off x="1275147" y="0"/>
              <a:ext cx="345680" cy="276539"/>
              <a:chOff x="0" y="0"/>
              <a:chExt cx="345679" cy="276538"/>
            </a:xfrm>
          </p:grpSpPr>
          <p:sp>
            <p:nvSpPr>
              <p:cNvPr id="568"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69"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70"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sp>
        <p:nvSpPr>
          <p:cNvPr id="573" name="[[[[. . .…"/>
          <p:cNvSpPr txBox="1"/>
          <p:nvPr/>
        </p:nvSpPr>
        <p:spPr>
          <a:xfrm>
            <a:off x="3648483" y="1858392"/>
            <a:ext cx="1293055" cy="8915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defRPr sz="1200">
                <a:latin typeface="Monaco"/>
                <a:ea typeface="Monaco"/>
                <a:cs typeface="Monaco"/>
                <a:sym typeface="Monaco"/>
              </a:defRPr>
            </a:pPr>
            <a:r>
              <a:t>[[[[. . .</a:t>
            </a:r>
          </a:p>
          <a:p>
            <a:pPr>
              <a:defRPr sz="1200">
                <a:latin typeface="Monaco"/>
                <a:ea typeface="Monaco"/>
                <a:cs typeface="Monaco"/>
                <a:sym typeface="Monaco"/>
              </a:defRPr>
            </a:pPr>
            <a:r>
              <a:t>    . . .</a:t>
            </a:r>
          </a:p>
          <a:p>
            <a:pPr>
              <a:defRPr sz="1200">
                <a:latin typeface="Monaco"/>
                <a:ea typeface="Monaco"/>
                <a:cs typeface="Monaco"/>
                <a:sym typeface="Monaco"/>
              </a:defRPr>
            </a:pPr>
            <a:r>
              <a:t>    . . .]]]</a:t>
            </a:r>
          </a:p>
          <a:p>
            <a:pPr>
              <a:defRPr sz="1200">
                <a:latin typeface="Monaco"/>
                <a:ea typeface="Monaco"/>
                <a:cs typeface="Monaco"/>
                <a:sym typeface="Monaco"/>
              </a:defRPr>
            </a:pPr>
            <a:r>
              <a:t> </a:t>
            </a:r>
          </a:p>
        </p:txBody>
      </p:sp>
      <p:sp>
        <p:nvSpPr>
          <p:cNvPr id="574" name="A batch of RGB images (batch-size x width x height x channels)"/>
          <p:cNvSpPr txBox="1"/>
          <p:nvPr/>
        </p:nvSpPr>
        <p:spPr>
          <a:xfrm>
            <a:off x="3613999" y="3737659"/>
            <a:ext cx="1620828" cy="9233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rPr lang="ja-JP" altLang="en-US"/>
              <a:t>一组</a:t>
            </a:r>
            <a:r>
              <a:rPr lang="en-US" dirty="0"/>
              <a:t>RGB</a:t>
            </a:r>
            <a:r>
              <a:rPr lang="ja-JP" altLang="en-US"/>
              <a:t>图像</a:t>
            </a:r>
          </a:p>
          <a:p>
            <a:r>
              <a:rPr lang="en-US" altLang="ja-JP" dirty="0"/>
              <a:t>(</a:t>
            </a:r>
            <a:r>
              <a:rPr lang="ja-JP" altLang="en-US"/>
              <a:t>批量</a:t>
            </a:r>
            <a:r>
              <a:rPr lang="zh-CN" altLang="en-US" dirty="0"/>
              <a:t>大小 </a:t>
            </a:r>
            <a:r>
              <a:rPr lang="en-US" altLang="zh-CN" dirty="0"/>
              <a:t>x</a:t>
            </a:r>
            <a:r>
              <a:rPr lang="zh-CN" altLang="en-US" dirty="0"/>
              <a:t> </a:t>
            </a:r>
            <a:r>
              <a:rPr lang="ja-JP" altLang="en-US"/>
              <a:t>长 </a:t>
            </a:r>
            <a:r>
              <a:rPr lang="en-US" dirty="0"/>
              <a:t>x </a:t>
            </a:r>
            <a:r>
              <a:rPr lang="ja-JP" altLang="en-US"/>
              <a:t>宽 </a:t>
            </a:r>
            <a:r>
              <a:rPr lang="en-US" dirty="0"/>
              <a:t>x </a:t>
            </a:r>
            <a:r>
              <a:rPr lang="ja-JP" altLang="en-US"/>
              <a:t>高</a:t>
            </a:r>
            <a:r>
              <a:rPr lang="en-US" altLang="ja-JP" dirty="0"/>
              <a:t>)</a:t>
            </a:r>
          </a:p>
        </p:txBody>
      </p:sp>
      <p:sp>
        <p:nvSpPr>
          <p:cNvPr id="575" name="5-d"/>
          <p:cNvSpPr txBox="1"/>
          <p:nvPr/>
        </p:nvSpPr>
        <p:spPr>
          <a:xfrm>
            <a:off x="6977076" y="793645"/>
            <a:ext cx="434540" cy="3506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dirty="0"/>
              <a:t>5-d</a:t>
            </a:r>
          </a:p>
        </p:txBody>
      </p:sp>
      <p:grpSp>
        <p:nvGrpSpPr>
          <p:cNvPr id="627" name="Group"/>
          <p:cNvGrpSpPr/>
          <p:nvPr/>
        </p:nvGrpSpPr>
        <p:grpSpPr>
          <a:xfrm>
            <a:off x="6216289" y="1280311"/>
            <a:ext cx="1620827" cy="1074804"/>
            <a:chOff x="0" y="0"/>
            <a:chExt cx="1620826" cy="1074802"/>
          </a:xfrm>
        </p:grpSpPr>
        <p:grpSp>
          <p:nvGrpSpPr>
            <p:cNvPr id="592" name="Group"/>
            <p:cNvGrpSpPr/>
            <p:nvPr/>
          </p:nvGrpSpPr>
          <p:grpSpPr>
            <a:xfrm>
              <a:off x="0" y="0"/>
              <a:ext cx="1620827" cy="276539"/>
              <a:chOff x="0" y="0"/>
              <a:chExt cx="1620826" cy="276538"/>
            </a:xfrm>
          </p:grpSpPr>
          <p:grpSp>
            <p:nvGrpSpPr>
              <p:cNvPr id="579" name="Group"/>
              <p:cNvGrpSpPr/>
              <p:nvPr/>
            </p:nvGrpSpPr>
            <p:grpSpPr>
              <a:xfrm>
                <a:off x="0" y="0"/>
                <a:ext cx="345680" cy="276539"/>
                <a:chOff x="0" y="0"/>
                <a:chExt cx="345679" cy="276538"/>
              </a:xfrm>
            </p:grpSpPr>
            <p:sp>
              <p:nvSpPr>
                <p:cNvPr id="576"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77"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78"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583" name="Group"/>
              <p:cNvGrpSpPr/>
              <p:nvPr/>
            </p:nvGrpSpPr>
            <p:grpSpPr>
              <a:xfrm>
                <a:off x="425049" y="0"/>
                <a:ext cx="345680" cy="276539"/>
                <a:chOff x="0" y="0"/>
                <a:chExt cx="345679" cy="276538"/>
              </a:xfrm>
            </p:grpSpPr>
            <p:sp>
              <p:nvSpPr>
                <p:cNvPr id="580"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81"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82"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587" name="Group"/>
              <p:cNvGrpSpPr/>
              <p:nvPr/>
            </p:nvGrpSpPr>
            <p:grpSpPr>
              <a:xfrm>
                <a:off x="850098" y="0"/>
                <a:ext cx="345680" cy="276539"/>
                <a:chOff x="0" y="0"/>
                <a:chExt cx="345679" cy="276538"/>
              </a:xfrm>
            </p:grpSpPr>
            <p:sp>
              <p:nvSpPr>
                <p:cNvPr id="584"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85"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86"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591" name="Group"/>
              <p:cNvGrpSpPr/>
              <p:nvPr/>
            </p:nvGrpSpPr>
            <p:grpSpPr>
              <a:xfrm>
                <a:off x="1275147" y="0"/>
                <a:ext cx="345680" cy="276539"/>
                <a:chOff x="0" y="0"/>
                <a:chExt cx="345679" cy="276538"/>
              </a:xfrm>
            </p:grpSpPr>
            <p:sp>
              <p:nvSpPr>
                <p:cNvPr id="588"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89"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90"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grpSp>
          <p:nvGrpSpPr>
            <p:cNvPr id="609" name="Group"/>
            <p:cNvGrpSpPr/>
            <p:nvPr/>
          </p:nvGrpSpPr>
          <p:grpSpPr>
            <a:xfrm>
              <a:off x="0" y="399131"/>
              <a:ext cx="1620827" cy="276540"/>
              <a:chOff x="0" y="0"/>
              <a:chExt cx="1620826" cy="276538"/>
            </a:xfrm>
          </p:grpSpPr>
          <p:grpSp>
            <p:nvGrpSpPr>
              <p:cNvPr id="596" name="Group"/>
              <p:cNvGrpSpPr/>
              <p:nvPr/>
            </p:nvGrpSpPr>
            <p:grpSpPr>
              <a:xfrm>
                <a:off x="0" y="0"/>
                <a:ext cx="345680" cy="276539"/>
                <a:chOff x="0" y="0"/>
                <a:chExt cx="345679" cy="276538"/>
              </a:xfrm>
            </p:grpSpPr>
            <p:sp>
              <p:nvSpPr>
                <p:cNvPr id="593"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94"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95"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600" name="Group"/>
              <p:cNvGrpSpPr/>
              <p:nvPr/>
            </p:nvGrpSpPr>
            <p:grpSpPr>
              <a:xfrm>
                <a:off x="425049" y="0"/>
                <a:ext cx="345680" cy="276539"/>
                <a:chOff x="0" y="0"/>
                <a:chExt cx="345679" cy="276538"/>
              </a:xfrm>
            </p:grpSpPr>
            <p:sp>
              <p:nvSpPr>
                <p:cNvPr id="597"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98"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599"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604" name="Group"/>
              <p:cNvGrpSpPr/>
              <p:nvPr/>
            </p:nvGrpSpPr>
            <p:grpSpPr>
              <a:xfrm>
                <a:off x="850098" y="0"/>
                <a:ext cx="345680" cy="276539"/>
                <a:chOff x="0" y="0"/>
                <a:chExt cx="345679" cy="276538"/>
              </a:xfrm>
            </p:grpSpPr>
            <p:sp>
              <p:nvSpPr>
                <p:cNvPr id="601"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02"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03"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608" name="Group"/>
              <p:cNvGrpSpPr/>
              <p:nvPr/>
            </p:nvGrpSpPr>
            <p:grpSpPr>
              <a:xfrm>
                <a:off x="1275147" y="0"/>
                <a:ext cx="345680" cy="276539"/>
                <a:chOff x="0" y="0"/>
                <a:chExt cx="345679" cy="276538"/>
              </a:xfrm>
            </p:grpSpPr>
            <p:sp>
              <p:nvSpPr>
                <p:cNvPr id="605"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06"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07"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grpSp>
          <p:nvGrpSpPr>
            <p:cNvPr id="626" name="Group"/>
            <p:cNvGrpSpPr/>
            <p:nvPr/>
          </p:nvGrpSpPr>
          <p:grpSpPr>
            <a:xfrm>
              <a:off x="0" y="798263"/>
              <a:ext cx="1620827" cy="276540"/>
              <a:chOff x="0" y="0"/>
              <a:chExt cx="1620826" cy="276538"/>
            </a:xfrm>
          </p:grpSpPr>
          <p:grpSp>
            <p:nvGrpSpPr>
              <p:cNvPr id="613" name="Group"/>
              <p:cNvGrpSpPr/>
              <p:nvPr/>
            </p:nvGrpSpPr>
            <p:grpSpPr>
              <a:xfrm>
                <a:off x="0" y="0"/>
                <a:ext cx="345680" cy="276539"/>
                <a:chOff x="0" y="0"/>
                <a:chExt cx="345679" cy="276538"/>
              </a:xfrm>
            </p:grpSpPr>
            <p:sp>
              <p:nvSpPr>
                <p:cNvPr id="610"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1"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2"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617" name="Group"/>
              <p:cNvGrpSpPr/>
              <p:nvPr/>
            </p:nvGrpSpPr>
            <p:grpSpPr>
              <a:xfrm>
                <a:off x="425049" y="0"/>
                <a:ext cx="345680" cy="276539"/>
                <a:chOff x="0" y="0"/>
                <a:chExt cx="345679" cy="276538"/>
              </a:xfrm>
            </p:grpSpPr>
            <p:sp>
              <p:nvSpPr>
                <p:cNvPr id="614"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5"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6"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621" name="Group"/>
              <p:cNvGrpSpPr/>
              <p:nvPr/>
            </p:nvGrpSpPr>
            <p:grpSpPr>
              <a:xfrm>
                <a:off x="850098" y="0"/>
                <a:ext cx="345680" cy="276539"/>
                <a:chOff x="0" y="0"/>
                <a:chExt cx="345679" cy="276538"/>
              </a:xfrm>
            </p:grpSpPr>
            <p:sp>
              <p:nvSpPr>
                <p:cNvPr id="618"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19"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20"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nvGrpSpPr>
              <p:cNvPr id="625" name="Group"/>
              <p:cNvGrpSpPr/>
              <p:nvPr/>
            </p:nvGrpSpPr>
            <p:grpSpPr>
              <a:xfrm>
                <a:off x="1275147" y="0"/>
                <a:ext cx="345680" cy="276539"/>
                <a:chOff x="0" y="0"/>
                <a:chExt cx="345679" cy="276538"/>
              </a:xfrm>
            </p:grpSpPr>
            <p:sp>
              <p:nvSpPr>
                <p:cNvPr id="622" name="Rectangle"/>
                <p:cNvSpPr/>
                <p:nvPr/>
              </p:nvSpPr>
              <p:spPr>
                <a:xfrm>
                  <a:off x="1378" y="86407"/>
                  <a:ext cx="283055" cy="190132"/>
                </a:xfrm>
                <a:prstGeom prst="rect">
                  <a:avLst/>
                </a:prstGeom>
                <a:solidFill>
                  <a:schemeClr val="accent3">
                    <a:satOff val="-37096"/>
                    <a:lumOff val="15882"/>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23" name="Shape"/>
                <p:cNvSpPr/>
                <p:nvPr/>
              </p:nvSpPr>
              <p:spPr>
                <a:xfrm>
                  <a:off x="0" y="0"/>
                  <a:ext cx="345680" cy="8779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7753" y="21552"/>
                      </a:lnTo>
                      <a:lnTo>
                        <a:pt x="21600" y="0"/>
                      </a:lnTo>
                      <a:lnTo>
                        <a:pt x="4611" y="700"/>
                      </a:lnTo>
                      <a:lnTo>
                        <a:pt x="0" y="21600"/>
                      </a:lnTo>
                      <a:close/>
                    </a:path>
                  </a:pathLst>
                </a:custGeom>
                <a:solidFill>
                  <a:schemeClr val="accent3">
                    <a:satOff val="-37096"/>
                    <a:lumOff val="31764"/>
                  </a:schemeClr>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sp>
              <p:nvSpPr>
                <p:cNvPr id="624" name="Shape"/>
                <p:cNvSpPr/>
                <p:nvPr/>
              </p:nvSpPr>
              <p:spPr>
                <a:xfrm>
                  <a:off x="283986" y="153"/>
                  <a:ext cx="61241" cy="2762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6860"/>
                      </a:lnTo>
                      <a:lnTo>
                        <a:pt x="80" y="21600"/>
                      </a:lnTo>
                      <a:lnTo>
                        <a:pt x="21397" y="13897"/>
                      </a:lnTo>
                      <a:lnTo>
                        <a:pt x="21600" y="0"/>
                      </a:lnTo>
                      <a:close/>
                    </a:path>
                  </a:pathLst>
                </a:custGeom>
                <a:solidFill>
                  <a:schemeClr val="accent3"/>
                </a:solidFill>
                <a:ln w="12700" cap="flat">
                  <a:noFill/>
                  <a:miter lim="400000"/>
                </a:ln>
                <a:effectLst/>
              </p:spPr>
              <p:txBody>
                <a:bodyPr wrap="square" lIns="50800" tIns="50800" rIns="50800" bIns="50800" numCol="1" anchor="ctr">
                  <a:noAutofit/>
                </a:bodyPr>
                <a:lstStyle/>
                <a:p>
                  <a:pPr algn="ctr" defTabSz="584200">
                    <a:defRPr sz="2200">
                      <a:solidFill>
                        <a:srgbClr val="FFFFFF"/>
                      </a:solidFill>
                      <a:latin typeface="Helvetica Neue Medium"/>
                      <a:ea typeface="Helvetica Neue Medium"/>
                      <a:cs typeface="Helvetica Neue Medium"/>
                      <a:sym typeface="Helvetica Neue Medium"/>
                    </a:defRPr>
                  </a:pPr>
                  <a:endParaRPr/>
                </a:p>
              </p:txBody>
            </p:sp>
          </p:grpSp>
        </p:grpSp>
      </p:grpSp>
      <p:sp>
        <p:nvSpPr>
          <p:cNvPr id="628" name="[[[[. . .…"/>
          <p:cNvSpPr txBox="1"/>
          <p:nvPr/>
        </p:nvSpPr>
        <p:spPr>
          <a:xfrm>
            <a:off x="6308903" y="2550129"/>
            <a:ext cx="1293054" cy="8915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defRPr sz="1200">
                <a:latin typeface="Monaco"/>
                <a:ea typeface="Monaco"/>
                <a:cs typeface="Monaco"/>
                <a:sym typeface="Monaco"/>
              </a:defRPr>
            </a:pPr>
            <a:r>
              <a:t>[[[[. . .</a:t>
            </a:r>
          </a:p>
          <a:p>
            <a:pPr>
              <a:defRPr sz="1200">
                <a:latin typeface="Monaco"/>
                <a:ea typeface="Monaco"/>
                <a:cs typeface="Monaco"/>
                <a:sym typeface="Monaco"/>
              </a:defRPr>
            </a:pPr>
            <a:r>
              <a:t>    . . .</a:t>
            </a:r>
          </a:p>
          <a:p>
            <a:pPr>
              <a:defRPr sz="1200">
                <a:latin typeface="Monaco"/>
                <a:ea typeface="Monaco"/>
                <a:cs typeface="Monaco"/>
                <a:sym typeface="Monaco"/>
              </a:defRPr>
            </a:pPr>
            <a:r>
              <a:t>    . . .]]]</a:t>
            </a:r>
          </a:p>
          <a:p>
            <a:pPr>
              <a:defRPr sz="1200">
                <a:latin typeface="Monaco"/>
                <a:ea typeface="Monaco"/>
                <a:cs typeface="Monaco"/>
                <a:sym typeface="Monaco"/>
              </a:defRPr>
            </a:pPr>
            <a:r>
              <a:t> </a:t>
            </a:r>
          </a:p>
        </p:txBody>
      </p:sp>
      <p:sp>
        <p:nvSpPr>
          <p:cNvPr id="629" name="A batch of videos (batch-size x time x width x height x channels)"/>
          <p:cNvSpPr txBox="1"/>
          <p:nvPr/>
        </p:nvSpPr>
        <p:spPr>
          <a:xfrm>
            <a:off x="6208249" y="3737659"/>
            <a:ext cx="2274086" cy="9233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rPr lang="ja-JP" altLang="en-US"/>
              <a:t>一组</a:t>
            </a:r>
            <a:r>
              <a:rPr lang="en-US" dirty="0"/>
              <a:t>RGB</a:t>
            </a:r>
            <a:r>
              <a:rPr lang="ja-JP" altLang="en-US"/>
              <a:t>视频</a:t>
            </a:r>
          </a:p>
          <a:p>
            <a:r>
              <a:rPr lang="en-US" altLang="ja-JP" dirty="0"/>
              <a:t>(</a:t>
            </a:r>
            <a:r>
              <a:rPr lang="ja-JP" altLang="en-US"/>
              <a:t>批量</a:t>
            </a:r>
            <a:r>
              <a:rPr lang="zh-CN" altLang="en-US" dirty="0"/>
              <a:t>大小 </a:t>
            </a:r>
            <a:r>
              <a:rPr lang="en-US" altLang="zh-CN" dirty="0"/>
              <a:t>x</a:t>
            </a:r>
            <a:r>
              <a:rPr lang="zh-CN" altLang="en-US" dirty="0"/>
              <a:t> </a:t>
            </a:r>
            <a:r>
              <a:rPr lang="ja-JP" altLang="en-US"/>
              <a:t>时间</a:t>
            </a:r>
            <a:r>
              <a:rPr lang="zh-CN" altLang="en-US" dirty="0"/>
              <a:t> </a:t>
            </a:r>
            <a:endParaRPr lang="en-US" altLang="zh-CN" dirty="0"/>
          </a:p>
          <a:p>
            <a:r>
              <a:rPr lang="zh-CN" altLang="en-US" dirty="0"/>
              <a:t> </a:t>
            </a:r>
            <a:r>
              <a:rPr lang="en-US" altLang="zh-CN" dirty="0"/>
              <a:t>x</a:t>
            </a:r>
            <a:r>
              <a:rPr lang="zh-CN" altLang="en-US" dirty="0"/>
              <a:t> </a:t>
            </a:r>
            <a:r>
              <a:rPr lang="ja-JP" altLang="en-US"/>
              <a:t>长 </a:t>
            </a:r>
            <a:r>
              <a:rPr lang="en-US" dirty="0"/>
              <a:t>x </a:t>
            </a:r>
            <a:r>
              <a:rPr lang="ja-JP" altLang="en-US"/>
              <a:t>宽 </a:t>
            </a:r>
            <a:r>
              <a:rPr lang="en-US" dirty="0"/>
              <a:t>x </a:t>
            </a:r>
            <a:r>
              <a:rPr lang="ja-JP" altLang="en-US"/>
              <a:t>高</a:t>
            </a:r>
            <a:r>
              <a:rPr lang="en-US" altLang="ja-JP" dirty="0"/>
              <a: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1" name="Create Arrays"/>
          <p:cNvSpPr txBox="1">
            <a:spLocks noGrp="1"/>
          </p:cNvSpPr>
          <p:nvPr>
            <p:ph type="title"/>
          </p:nvPr>
        </p:nvSpPr>
        <p:spPr>
          <a:xfrm>
            <a:off x="628650" y="273844"/>
            <a:ext cx="7886700" cy="571500"/>
          </a:xfrm>
          <a:prstGeom prst="rect">
            <a:avLst/>
          </a:prstGeom>
        </p:spPr>
        <p:txBody>
          <a:bodyPr/>
          <a:lstStyle/>
          <a:p>
            <a:r>
              <a:rPr lang="zh-CN" altLang="en-US" b="1" dirty="0"/>
              <a:t>创建</a:t>
            </a:r>
            <a:r>
              <a:rPr lang="en-US" b="1" dirty="0" err="1"/>
              <a:t>NDArray</a:t>
            </a:r>
            <a:endParaRPr lang="en-US" b="1" dirty="0"/>
          </a:p>
        </p:txBody>
      </p:sp>
      <p:sp>
        <p:nvSpPr>
          <p:cNvPr id="632" name="Create arrays with…"/>
          <p:cNvSpPr txBox="1">
            <a:spLocks noGrp="1"/>
          </p:cNvSpPr>
          <p:nvPr>
            <p:ph type="body" idx="1"/>
          </p:nvPr>
        </p:nvSpPr>
        <p:spPr>
          <a:xfrm>
            <a:off x="340592" y="1009331"/>
            <a:ext cx="8205304" cy="2310813"/>
          </a:xfrm>
          <a:prstGeom prst="rect">
            <a:avLst/>
          </a:prstGeom>
        </p:spPr>
        <p:txBody>
          <a:bodyPr/>
          <a:lstStyle/>
          <a:p>
            <a:r>
              <a:rPr lang="ja-JP" altLang="en-US" dirty="0"/>
              <a:t>按如下标准创建</a:t>
            </a:r>
            <a:r>
              <a:rPr lang="en-US" dirty="0" err="1"/>
              <a:t>NDArray</a:t>
            </a:r>
            <a:endParaRPr lang="en-US" dirty="0"/>
          </a:p>
          <a:p>
            <a:pPr lvl="1"/>
            <a:r>
              <a:rPr lang="ja-JP" altLang="en-US" dirty="0"/>
              <a:t>形状</a:t>
            </a:r>
            <a:r>
              <a:rPr lang="en-US" altLang="zh-CN" dirty="0"/>
              <a:t>(shape)</a:t>
            </a:r>
            <a:r>
              <a:rPr dirty="0"/>
              <a:t>, e.g. 3</a:t>
            </a:r>
            <a:r>
              <a:rPr lang="zh-CN" altLang="en-US" dirty="0"/>
              <a:t> </a:t>
            </a:r>
            <a:r>
              <a:rPr lang="en-US" altLang="zh-CN" dirty="0"/>
              <a:t>x</a:t>
            </a:r>
            <a:r>
              <a:rPr lang="zh-CN" altLang="en-US" dirty="0"/>
              <a:t> </a:t>
            </a:r>
            <a:r>
              <a:rPr dirty="0"/>
              <a:t>4</a:t>
            </a:r>
          </a:p>
          <a:p>
            <a:pPr lvl="1"/>
            <a:r>
              <a:rPr lang="ja-JP" altLang="en-US" dirty="0"/>
              <a:t>元素值</a:t>
            </a:r>
            <a:r>
              <a:rPr dirty="0"/>
              <a:t>, </a:t>
            </a:r>
            <a:r>
              <a:rPr dirty="0" err="1"/>
              <a:t>e.g</a:t>
            </a:r>
            <a:r>
              <a:rPr dirty="0"/>
              <a:t> </a:t>
            </a:r>
            <a:r>
              <a:rPr lang="ja-JP" altLang="en-US" dirty="0"/>
              <a:t>全部为</a:t>
            </a:r>
            <a:r>
              <a:rPr dirty="0"/>
              <a:t>0, </a:t>
            </a:r>
            <a:r>
              <a:rPr lang="ja-JP" altLang="en-US" dirty="0"/>
              <a:t>或者随机值</a:t>
            </a:r>
            <a:endParaRPr dirty="0"/>
          </a:p>
        </p:txBody>
      </p:sp>
      <p:pic>
        <p:nvPicPr>
          <p:cNvPr id="633" name="Screen Shot 2019-01-19 at 9.54.01 PM.png" descr="Screen Shot 2019-01-19 at 9.54.01 PM.png"/>
          <p:cNvPicPr>
            <a:picLocks noChangeAspect="1"/>
          </p:cNvPicPr>
          <p:nvPr/>
        </p:nvPicPr>
        <p:blipFill>
          <a:blip r:embed="rId2"/>
          <a:stretch>
            <a:fillRect/>
          </a:stretch>
        </p:blipFill>
        <p:spPr>
          <a:xfrm>
            <a:off x="3067306" y="3220638"/>
            <a:ext cx="2276874" cy="1920290"/>
          </a:xfrm>
          <a:prstGeom prst="rect">
            <a:avLst/>
          </a:prstGeom>
          <a:ln w="12700">
            <a:miter lim="400000"/>
          </a:ln>
        </p:spPr>
      </p:pic>
      <p:pic>
        <p:nvPicPr>
          <p:cNvPr id="634" name="Screen Shot 2019-01-19 at 9.54.43 PM.png" descr="Screen Shot 2019-01-19 at 9.54.43 PM.png"/>
          <p:cNvPicPr>
            <a:picLocks noChangeAspect="1"/>
          </p:cNvPicPr>
          <p:nvPr/>
        </p:nvPicPr>
        <p:blipFill>
          <a:blip r:embed="rId3"/>
          <a:stretch>
            <a:fillRect/>
          </a:stretch>
        </p:blipFill>
        <p:spPr>
          <a:xfrm>
            <a:off x="5817403" y="3242303"/>
            <a:ext cx="2238783" cy="1876960"/>
          </a:xfrm>
          <a:prstGeom prst="rect">
            <a:avLst/>
          </a:prstGeom>
          <a:ln w="12700">
            <a:miter lim="400000"/>
          </a:ln>
        </p:spPr>
      </p:pic>
      <p:sp>
        <p:nvSpPr>
          <p:cNvPr id="635" name="100-by-100 matrix with elements generated from"/>
          <p:cNvSpPr txBox="1"/>
          <p:nvPr/>
        </p:nvSpPr>
        <p:spPr>
          <a:xfrm>
            <a:off x="529170" y="3484131"/>
            <a:ext cx="2064913"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rPr dirty="0"/>
              <a:t>100</a:t>
            </a:r>
            <a:r>
              <a:rPr lang="zh-CN" altLang="en-US" dirty="0"/>
              <a:t> </a:t>
            </a:r>
            <a:r>
              <a:rPr lang="en-US" altLang="zh-CN" dirty="0"/>
              <a:t>x</a:t>
            </a:r>
            <a:r>
              <a:rPr dirty="0"/>
              <a:t>100 </a:t>
            </a:r>
            <a:r>
              <a:rPr lang="ja-JP" altLang="en-US"/>
              <a:t>矩阵</a:t>
            </a:r>
            <a:endParaRPr dirty="0"/>
          </a:p>
        </p:txBody>
      </p:sp>
      <p:sp>
        <p:nvSpPr>
          <p:cNvPr id="636" name="A normal distribution"/>
          <p:cNvSpPr txBox="1"/>
          <p:nvPr/>
        </p:nvSpPr>
        <p:spPr>
          <a:xfrm>
            <a:off x="3563381" y="2843493"/>
            <a:ext cx="1015661"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lang="ja-JP" altLang="en-US"/>
              <a:t>正态分布</a:t>
            </a:r>
            <a:endParaRPr lang="ja-JP" altLang="en-US" dirty="0"/>
          </a:p>
        </p:txBody>
      </p:sp>
      <p:sp>
        <p:nvSpPr>
          <p:cNvPr id="637" name="A uniform distribution"/>
          <p:cNvSpPr txBox="1"/>
          <p:nvPr/>
        </p:nvSpPr>
        <p:spPr>
          <a:xfrm>
            <a:off x="6254725" y="2840419"/>
            <a:ext cx="1015661"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lang="ja-JP" altLang="en-US"/>
              <a:t>均匀分布</a:t>
            </a:r>
            <a:endParaRPr lang="ja-JP" altLang="en-US" dirty="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9" name="Access Elements"/>
          <p:cNvSpPr txBox="1">
            <a:spLocks noGrp="1"/>
          </p:cNvSpPr>
          <p:nvPr>
            <p:ph type="title"/>
          </p:nvPr>
        </p:nvSpPr>
        <p:spPr>
          <a:xfrm>
            <a:off x="628650" y="273844"/>
            <a:ext cx="7886700" cy="697263"/>
          </a:xfrm>
          <a:prstGeom prst="rect">
            <a:avLst/>
          </a:prstGeom>
        </p:spPr>
        <p:txBody>
          <a:bodyPr/>
          <a:lstStyle/>
          <a:p>
            <a:r>
              <a:rPr lang="ja-JP" altLang="en-US" b="1" dirty="0"/>
              <a:t>元素索引</a:t>
            </a:r>
            <a:endParaRPr b="1" dirty="0"/>
          </a:p>
        </p:txBody>
      </p:sp>
      <p:pic>
        <p:nvPicPr>
          <p:cNvPr id="3" name="图片 2">
            <a:extLst>
              <a:ext uri="{FF2B5EF4-FFF2-40B4-BE49-F238E27FC236}">
                <a16:creationId xmlns:a16="http://schemas.microsoft.com/office/drawing/2014/main" id="{1DD3B8AB-9491-5BCA-DA48-06AED241FEAD}"/>
              </a:ext>
            </a:extLst>
          </p:cNvPr>
          <p:cNvPicPr>
            <a:picLocks noChangeAspect="1"/>
          </p:cNvPicPr>
          <p:nvPr/>
        </p:nvPicPr>
        <p:blipFill>
          <a:blip r:embed="rId2"/>
          <a:stretch>
            <a:fillRect/>
          </a:stretch>
        </p:blipFill>
        <p:spPr>
          <a:xfrm>
            <a:off x="927926" y="1047129"/>
            <a:ext cx="7288147" cy="2680497"/>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BF54CC-419F-40F2-36C9-00202BD680A6}"/>
              </a:ext>
            </a:extLst>
          </p:cNvPr>
          <p:cNvSpPr>
            <a:spLocks noGrp="1"/>
          </p:cNvSpPr>
          <p:nvPr>
            <p:ph type="title"/>
          </p:nvPr>
        </p:nvSpPr>
        <p:spPr>
          <a:xfrm>
            <a:off x="628650" y="273844"/>
            <a:ext cx="7886700" cy="746882"/>
          </a:xfrm>
        </p:spPr>
        <p:txBody>
          <a:bodyPr/>
          <a:lstStyle/>
          <a:p>
            <a:r>
              <a:rPr lang="en-US" altLang="zh-CN" b="1" dirty="0" err="1"/>
              <a:t>NDArray</a:t>
            </a:r>
            <a:r>
              <a:rPr lang="zh-CN" altLang="en-US" b="1" dirty="0"/>
              <a:t>的存储</a:t>
            </a:r>
          </a:p>
        </p:txBody>
      </p:sp>
      <p:pic>
        <p:nvPicPr>
          <p:cNvPr id="5" name="图片 4">
            <a:extLst>
              <a:ext uri="{FF2B5EF4-FFF2-40B4-BE49-F238E27FC236}">
                <a16:creationId xmlns:a16="http://schemas.microsoft.com/office/drawing/2014/main" id="{E8A4400F-417B-F57C-8978-2A179EDD933E}"/>
              </a:ext>
            </a:extLst>
          </p:cNvPr>
          <p:cNvPicPr>
            <a:picLocks noChangeAspect="1"/>
          </p:cNvPicPr>
          <p:nvPr/>
        </p:nvPicPr>
        <p:blipFill>
          <a:blip r:embed="rId3"/>
          <a:stretch>
            <a:fillRect/>
          </a:stretch>
        </p:blipFill>
        <p:spPr>
          <a:xfrm>
            <a:off x="747823" y="1020726"/>
            <a:ext cx="7648353" cy="3111764"/>
          </a:xfrm>
          <a:prstGeom prst="rect">
            <a:avLst/>
          </a:prstGeom>
        </p:spPr>
      </p:pic>
    </p:spTree>
    <p:extLst>
      <p:ext uri="{BB962C8B-B14F-4D97-AF65-F5344CB8AC3E}">
        <p14:creationId xmlns:p14="http://schemas.microsoft.com/office/powerpoint/2010/main" val="3524483241"/>
      </p:ext>
    </p:extLst>
  </p:cSld>
  <p:clrMapOvr>
    <a:masterClrMapping/>
  </p:clrMapOvr>
  <p:transition spd="med"/>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ckTemplate-AWS">
  <a:themeElements>
    <a:clrScheme name="DeckTemplate-AWS">
      <a:dk1>
        <a:srgbClr val="000000"/>
      </a:dk1>
      <a:lt1>
        <a:srgbClr val="FFFFFF"/>
      </a:lt1>
      <a:dk2>
        <a:srgbClr val="A7A7A7"/>
      </a:dk2>
      <a:lt2>
        <a:srgbClr val="535353"/>
      </a:lt2>
      <a:accent1>
        <a:srgbClr val="FCB64C"/>
      </a:accent1>
      <a:accent2>
        <a:srgbClr val="F7A028"/>
      </a:accent2>
      <a:accent3>
        <a:srgbClr val="0C67AE"/>
      </a:accent3>
      <a:accent4>
        <a:srgbClr val="7BC233"/>
      </a:accent4>
      <a:accent5>
        <a:srgbClr val="FDD645"/>
      </a:accent5>
      <a:accent6>
        <a:srgbClr val="999A98"/>
      </a:accent6>
      <a:hlink>
        <a:srgbClr val="0000FF"/>
      </a:hlink>
      <a:folHlink>
        <a:srgbClr val="FF00FF"/>
      </a:folHlink>
    </a:clrScheme>
    <a:fontScheme name="DeckTemplate-AWS">
      <a:majorFont>
        <a:latin typeface="Arial"/>
        <a:ea typeface="Arial"/>
        <a:cs typeface="Arial"/>
      </a:majorFont>
      <a:minorFont>
        <a:latin typeface="Helvetica"/>
        <a:ea typeface="Helvetica"/>
        <a:cs typeface="Helvetica"/>
      </a:minorFont>
    </a:fontScheme>
    <a:fmtScheme name="DeckTemplate-AW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900"/>
          </a:spcBef>
          <a:spcAft>
            <a:spcPts val="0"/>
          </a:spcAft>
          <a:buClrTx/>
          <a:buSzTx/>
          <a:buFontTx/>
          <a:buNone/>
          <a:tabLst/>
          <a:defRPr kumimoji="0" sz="4000" b="1"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474746"/>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825</TotalTime>
  <Words>328</Words>
  <Application>Microsoft Office PowerPoint</Application>
  <PresentationFormat>全屏显示(16:9)</PresentationFormat>
  <Paragraphs>50</Paragraphs>
  <Slides>6</Slides>
  <Notes>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vt:i4>
      </vt:variant>
    </vt:vector>
  </HeadingPairs>
  <TitlesOfParts>
    <vt:vector size="12" baseType="lpstr">
      <vt:lpstr>Helvetica Neue Medium</vt:lpstr>
      <vt:lpstr>Monaco</vt:lpstr>
      <vt:lpstr>等线</vt:lpstr>
      <vt:lpstr>等线 Light</vt:lpstr>
      <vt:lpstr>Arial</vt:lpstr>
      <vt:lpstr>Office 主题​​</vt:lpstr>
      <vt:lpstr>NDArray</vt:lpstr>
      <vt:lpstr>NDArray</vt:lpstr>
      <vt:lpstr>NDArray</vt:lpstr>
      <vt:lpstr>创建NDArray</vt:lpstr>
      <vt:lpstr>元素索引</vt:lpstr>
      <vt:lpstr>NDArray的存储</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linC</cp:lastModifiedBy>
  <cp:revision>35</cp:revision>
  <dcterms:modified xsi:type="dcterms:W3CDTF">2023-02-26T11:54:30Z</dcterms:modified>
</cp:coreProperties>
</file>